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13"/>
  </p:notesMasterIdLst>
  <p:sldIdLst>
    <p:sldId id="2063" r:id="rId2"/>
    <p:sldId id="2064" r:id="rId3"/>
    <p:sldId id="2065" r:id="rId4"/>
    <p:sldId id="2067" r:id="rId5"/>
    <p:sldId id="2068" r:id="rId6"/>
    <p:sldId id="2069" r:id="rId7"/>
    <p:sldId id="2070" r:id="rId8"/>
    <p:sldId id="2071" r:id="rId9"/>
    <p:sldId id="2084" r:id="rId10"/>
    <p:sldId id="2073" r:id="rId11"/>
    <p:sldId id="20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82362"/>
    <a:srgbClr val="DCDAF2"/>
    <a:srgbClr val="5461A6"/>
    <a:srgbClr val="8E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2" autoAdjust="0"/>
    <p:restoredTop sz="68132" autoAdjust="0"/>
  </p:normalViewPr>
  <p:slideViewPr>
    <p:cSldViewPr snapToGrid="0" showGuides="1">
      <p:cViewPr varScale="1">
        <p:scale>
          <a:sx n="84" d="100"/>
          <a:sy n="84" d="100"/>
        </p:scale>
        <p:origin x="1408" y="184"/>
      </p:cViewPr>
      <p:guideLst>
        <p:guide orient="horz" pos="429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058504-D2DD-4D68-88C4-AB340626EB97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3CAF333-A8D2-4AE3-A0EF-F8194DAF0814}">
      <dgm:prSet phldrT="[Text]" custT="1"/>
      <dgm:spPr/>
      <dgm:t>
        <a:bodyPr/>
        <a:lstStyle/>
        <a:p>
          <a:r>
            <a:rPr lang="en-US" sz="2800" dirty="0"/>
            <a:t>Use cases</a:t>
          </a:r>
        </a:p>
      </dgm:t>
    </dgm:pt>
    <dgm:pt modelId="{54A47E73-56E2-4F29-851E-B52EAA5D1BD1}" type="parTrans" cxnId="{0BB1FB98-36F5-4C06-ADCB-D230A8919AFB}">
      <dgm:prSet/>
      <dgm:spPr/>
      <dgm:t>
        <a:bodyPr/>
        <a:lstStyle/>
        <a:p>
          <a:endParaRPr lang="en-US"/>
        </a:p>
      </dgm:t>
    </dgm:pt>
    <dgm:pt modelId="{922D25CB-CC86-4B56-B7AA-50467D85CA2C}" type="sibTrans" cxnId="{0BB1FB98-36F5-4C06-ADCB-D230A8919AFB}">
      <dgm:prSet/>
      <dgm:spPr/>
      <dgm:t>
        <a:bodyPr/>
        <a:lstStyle/>
        <a:p>
          <a:endParaRPr lang="en-US"/>
        </a:p>
      </dgm:t>
    </dgm:pt>
    <dgm:pt modelId="{B2FCD922-AF48-494D-9E77-C3958210DF2B}">
      <dgm:prSet phldrT="[Text]" custT="1"/>
      <dgm:spPr/>
      <dgm:t>
        <a:bodyPr/>
        <a:lstStyle/>
        <a:p>
          <a:r>
            <a:rPr lang="en-US" sz="2800" dirty="0"/>
            <a:t>Hiring</a:t>
          </a:r>
        </a:p>
      </dgm:t>
    </dgm:pt>
    <dgm:pt modelId="{6D38F71A-EDAB-4BE8-9CEF-8CF2050A2AB1}" type="parTrans" cxnId="{D7474252-A72F-4BB8-A63E-788D8EB00C79}">
      <dgm:prSet/>
      <dgm:spPr/>
      <dgm:t>
        <a:bodyPr/>
        <a:lstStyle/>
        <a:p>
          <a:endParaRPr lang="en-US"/>
        </a:p>
      </dgm:t>
    </dgm:pt>
    <dgm:pt modelId="{E61EC366-D29E-45B0-8AEC-366D949AE681}" type="sibTrans" cxnId="{D7474252-A72F-4BB8-A63E-788D8EB00C79}">
      <dgm:prSet/>
      <dgm:spPr/>
      <dgm:t>
        <a:bodyPr/>
        <a:lstStyle/>
        <a:p>
          <a:endParaRPr lang="en-US"/>
        </a:p>
      </dgm:t>
    </dgm:pt>
    <dgm:pt modelId="{2C33F01B-E5EE-4445-B84B-5FCA8F943286}">
      <dgm:prSet phldrT="[Text]" custT="1"/>
      <dgm:spPr/>
      <dgm:t>
        <a:bodyPr/>
        <a:lstStyle/>
        <a:p>
          <a:r>
            <a:rPr lang="en-US" sz="2400" dirty="0">
              <a:solidFill>
                <a:schemeClr val="tx2"/>
              </a:solidFill>
            </a:rPr>
            <a:t>Hire Data Scientist with the right profile</a:t>
          </a:r>
        </a:p>
      </dgm:t>
    </dgm:pt>
    <dgm:pt modelId="{92032514-1713-4B3B-A52B-EEA2B7591BE4}" type="parTrans" cxnId="{2DD8BB01-9F91-423B-8E3F-CA4075F77E2C}">
      <dgm:prSet/>
      <dgm:spPr/>
      <dgm:t>
        <a:bodyPr/>
        <a:lstStyle/>
        <a:p>
          <a:endParaRPr lang="en-US"/>
        </a:p>
      </dgm:t>
    </dgm:pt>
    <dgm:pt modelId="{230D23EC-0424-412B-9261-1CA09205EE47}" type="sibTrans" cxnId="{2DD8BB01-9F91-423B-8E3F-CA4075F77E2C}">
      <dgm:prSet/>
      <dgm:spPr/>
      <dgm:t>
        <a:bodyPr/>
        <a:lstStyle/>
        <a:p>
          <a:endParaRPr lang="en-US"/>
        </a:p>
      </dgm:t>
    </dgm:pt>
    <dgm:pt modelId="{69CE2E8D-CAF4-410A-A23F-1AE0D12575D6}">
      <dgm:prSet phldrT="[Text]" custT="1"/>
      <dgm:spPr/>
      <dgm:t>
        <a:bodyPr/>
        <a:lstStyle/>
        <a:p>
          <a:r>
            <a:rPr lang="en-US" sz="2800" dirty="0"/>
            <a:t>Contract</a:t>
          </a:r>
        </a:p>
      </dgm:t>
    </dgm:pt>
    <dgm:pt modelId="{ACAEF29E-1B7D-4778-B070-521DA1A123CB}" type="parTrans" cxnId="{B4B59C3E-F489-4A65-BF30-07B88D46561F}">
      <dgm:prSet/>
      <dgm:spPr/>
      <dgm:t>
        <a:bodyPr/>
        <a:lstStyle/>
        <a:p>
          <a:endParaRPr lang="en-US"/>
        </a:p>
      </dgm:t>
    </dgm:pt>
    <dgm:pt modelId="{F74B2AA0-A326-45FC-9046-E0A7791A8932}" type="sibTrans" cxnId="{B4B59C3E-F489-4A65-BF30-07B88D46561F}">
      <dgm:prSet/>
      <dgm:spPr/>
      <dgm:t>
        <a:bodyPr/>
        <a:lstStyle/>
        <a:p>
          <a:endParaRPr lang="en-US"/>
        </a:p>
      </dgm:t>
    </dgm:pt>
    <dgm:pt modelId="{D51A2B7C-8396-44A5-99F8-06DCAE9B3949}">
      <dgm:prSet phldrT="[Text]" custT="1"/>
      <dgm:spPr/>
      <dgm:t>
        <a:bodyPr/>
        <a:lstStyle/>
        <a:p>
          <a:r>
            <a:rPr lang="en-US" sz="2400" dirty="0">
              <a:solidFill>
                <a:schemeClr val="tx2"/>
              </a:solidFill>
            </a:rPr>
            <a:t>Prepare contract based on existing templates</a:t>
          </a:r>
        </a:p>
      </dgm:t>
    </dgm:pt>
    <dgm:pt modelId="{4A836876-30A5-467D-B207-4D2C40295EBC}" type="parTrans" cxnId="{4D12EF4E-96F9-4491-B895-355E5DBCE73F}">
      <dgm:prSet/>
      <dgm:spPr/>
      <dgm:t>
        <a:bodyPr/>
        <a:lstStyle/>
        <a:p>
          <a:endParaRPr lang="en-US"/>
        </a:p>
      </dgm:t>
    </dgm:pt>
    <dgm:pt modelId="{CFD46705-FAD0-48C0-950D-27861B957A1E}" type="sibTrans" cxnId="{4D12EF4E-96F9-4491-B895-355E5DBCE73F}">
      <dgm:prSet/>
      <dgm:spPr/>
      <dgm:t>
        <a:bodyPr/>
        <a:lstStyle/>
        <a:p>
          <a:endParaRPr lang="en-US"/>
        </a:p>
      </dgm:t>
    </dgm:pt>
    <dgm:pt modelId="{58052EB1-D809-4781-A943-4E90DC297766}">
      <dgm:prSet phldrT="[Text]" custT="1"/>
      <dgm:spPr/>
      <dgm:t>
        <a:bodyPr/>
        <a:lstStyle/>
        <a:p>
          <a:r>
            <a:rPr lang="en-US" sz="2800" dirty="0"/>
            <a:t>Data access</a:t>
          </a:r>
        </a:p>
      </dgm:t>
    </dgm:pt>
    <dgm:pt modelId="{8D3284CF-40C3-47DD-8D29-553F70D59B35}" type="parTrans" cxnId="{392D9117-4F56-43FE-9547-A166CBD03F78}">
      <dgm:prSet/>
      <dgm:spPr/>
      <dgm:t>
        <a:bodyPr/>
        <a:lstStyle/>
        <a:p>
          <a:endParaRPr lang="en-US"/>
        </a:p>
      </dgm:t>
    </dgm:pt>
    <dgm:pt modelId="{FA4A5B12-F3AE-4511-8671-CBC7E6F621F3}" type="sibTrans" cxnId="{392D9117-4F56-43FE-9547-A166CBD03F78}">
      <dgm:prSet/>
      <dgm:spPr/>
      <dgm:t>
        <a:bodyPr/>
        <a:lstStyle/>
        <a:p>
          <a:endParaRPr lang="en-US"/>
        </a:p>
      </dgm:t>
    </dgm:pt>
    <dgm:pt modelId="{3B7FA47D-D7D7-41E8-BDB0-58676344C7AE}">
      <dgm:prSet phldrT="[Text]" custT="1"/>
      <dgm:spPr/>
      <dgm:t>
        <a:bodyPr/>
        <a:lstStyle/>
        <a:p>
          <a:r>
            <a:rPr lang="en-US" sz="2400" dirty="0">
              <a:solidFill>
                <a:schemeClr val="tx2"/>
              </a:solidFill>
            </a:rPr>
            <a:t>Define best way to access data</a:t>
          </a:r>
        </a:p>
      </dgm:t>
    </dgm:pt>
    <dgm:pt modelId="{949F9FDF-62E7-4614-854A-E7E2836AD597}" type="parTrans" cxnId="{F39FE79E-0236-4F28-B9C1-F359F81113B9}">
      <dgm:prSet/>
      <dgm:spPr/>
      <dgm:t>
        <a:bodyPr/>
        <a:lstStyle/>
        <a:p>
          <a:endParaRPr lang="en-US"/>
        </a:p>
      </dgm:t>
    </dgm:pt>
    <dgm:pt modelId="{25961FDE-4036-411A-8A9E-928E2CAF1781}" type="sibTrans" cxnId="{F39FE79E-0236-4F28-B9C1-F359F81113B9}">
      <dgm:prSet/>
      <dgm:spPr/>
      <dgm:t>
        <a:bodyPr/>
        <a:lstStyle/>
        <a:p>
          <a:endParaRPr lang="en-US"/>
        </a:p>
      </dgm:t>
    </dgm:pt>
    <dgm:pt modelId="{6BFBFB10-4AC0-477A-93B1-63E2D6C3899B}">
      <dgm:prSet phldrT="[Text]" custT="1"/>
      <dgm:spPr/>
      <dgm:t>
        <a:bodyPr/>
        <a:lstStyle/>
        <a:p>
          <a:r>
            <a:rPr lang="en-US" sz="2400" dirty="0"/>
            <a:t>Define and prioritize use cases</a:t>
          </a:r>
        </a:p>
      </dgm:t>
    </dgm:pt>
    <dgm:pt modelId="{C9BC808C-DB1F-4040-A84D-15D3FA911111}" type="parTrans" cxnId="{5E4A17AB-726F-413B-8E35-14AFAD852FDA}">
      <dgm:prSet/>
      <dgm:spPr/>
      <dgm:t>
        <a:bodyPr/>
        <a:lstStyle/>
        <a:p>
          <a:endParaRPr lang="en-US"/>
        </a:p>
      </dgm:t>
    </dgm:pt>
    <dgm:pt modelId="{AA1DBD0B-91D3-46C8-8199-CD8B9E2FE799}" type="sibTrans" cxnId="{5E4A17AB-726F-413B-8E35-14AFAD852FDA}">
      <dgm:prSet/>
      <dgm:spPr/>
      <dgm:t>
        <a:bodyPr/>
        <a:lstStyle/>
        <a:p>
          <a:endParaRPr lang="en-US"/>
        </a:p>
      </dgm:t>
    </dgm:pt>
    <dgm:pt modelId="{5C081F6E-88B3-45B3-9A94-05DEAE199517}" type="pres">
      <dgm:prSet presAssocID="{DD058504-D2DD-4D68-88C4-AB340626EB97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3EFFC561-46B1-454F-843C-BB081426628D}" type="pres">
      <dgm:prSet presAssocID="{C3CAF333-A8D2-4AE3-A0EF-F8194DAF0814}" presName="parentText1" presStyleLbl="node1" presStyleIdx="0" presStyleCnt="4">
        <dgm:presLayoutVars>
          <dgm:chMax/>
          <dgm:chPref val="3"/>
          <dgm:bulletEnabled val="1"/>
        </dgm:presLayoutVars>
      </dgm:prSet>
      <dgm:spPr/>
    </dgm:pt>
    <dgm:pt modelId="{12BAE553-7D7F-4865-B430-B17F475124CF}" type="pres">
      <dgm:prSet presAssocID="{C3CAF333-A8D2-4AE3-A0EF-F8194DAF0814}" presName="childText1" presStyleLbl="solidAlignAcc1" presStyleIdx="0" presStyleCnt="4">
        <dgm:presLayoutVars>
          <dgm:chMax val="0"/>
          <dgm:chPref val="0"/>
          <dgm:bulletEnabled val="1"/>
        </dgm:presLayoutVars>
      </dgm:prSet>
      <dgm:spPr/>
    </dgm:pt>
    <dgm:pt modelId="{47B3766E-127F-42B2-8579-07EF2D7EDCF1}" type="pres">
      <dgm:prSet presAssocID="{B2FCD922-AF48-494D-9E77-C3958210DF2B}" presName="parentText2" presStyleLbl="node1" presStyleIdx="1" presStyleCnt="4">
        <dgm:presLayoutVars>
          <dgm:chMax/>
          <dgm:chPref val="3"/>
          <dgm:bulletEnabled val="1"/>
        </dgm:presLayoutVars>
      </dgm:prSet>
      <dgm:spPr/>
    </dgm:pt>
    <dgm:pt modelId="{93C25DCC-C8B0-4DDA-8A64-5C5E4D64E135}" type="pres">
      <dgm:prSet presAssocID="{B2FCD922-AF48-494D-9E77-C3958210DF2B}" presName="childText2" presStyleLbl="solidAlignAcc1" presStyleIdx="1" presStyleCnt="4">
        <dgm:presLayoutVars>
          <dgm:chMax val="0"/>
          <dgm:chPref val="0"/>
          <dgm:bulletEnabled val="1"/>
        </dgm:presLayoutVars>
      </dgm:prSet>
      <dgm:spPr/>
    </dgm:pt>
    <dgm:pt modelId="{B3CA7B29-5F2A-46FD-8430-9403E9BB7DC8}" type="pres">
      <dgm:prSet presAssocID="{69CE2E8D-CAF4-410A-A23F-1AE0D12575D6}" presName="parentText3" presStyleLbl="node1" presStyleIdx="2" presStyleCnt="4">
        <dgm:presLayoutVars>
          <dgm:chMax/>
          <dgm:chPref val="3"/>
          <dgm:bulletEnabled val="1"/>
        </dgm:presLayoutVars>
      </dgm:prSet>
      <dgm:spPr/>
    </dgm:pt>
    <dgm:pt modelId="{6C0F7667-7A52-4244-B1CC-4391A3ED8E59}" type="pres">
      <dgm:prSet presAssocID="{69CE2E8D-CAF4-410A-A23F-1AE0D12575D6}" presName="childText3" presStyleLbl="solidAlignAcc1" presStyleIdx="2" presStyleCnt="4">
        <dgm:presLayoutVars>
          <dgm:chMax val="0"/>
          <dgm:chPref val="0"/>
          <dgm:bulletEnabled val="1"/>
        </dgm:presLayoutVars>
      </dgm:prSet>
      <dgm:spPr/>
    </dgm:pt>
    <dgm:pt modelId="{A2D9994E-28C7-4823-89B2-DDEFD2216762}" type="pres">
      <dgm:prSet presAssocID="{58052EB1-D809-4781-A943-4E90DC297766}" presName="parentText4" presStyleLbl="node1" presStyleIdx="3" presStyleCnt="4">
        <dgm:presLayoutVars>
          <dgm:chMax/>
          <dgm:chPref val="3"/>
          <dgm:bulletEnabled val="1"/>
        </dgm:presLayoutVars>
      </dgm:prSet>
      <dgm:spPr/>
    </dgm:pt>
    <dgm:pt modelId="{7D10ADCF-D277-4244-8D89-95588E903F9B}" type="pres">
      <dgm:prSet presAssocID="{58052EB1-D809-4781-A943-4E90DC297766}" presName="childText4" presStyleLbl="solidAlignAcc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DD8BB01-9F91-423B-8E3F-CA4075F77E2C}" srcId="{B2FCD922-AF48-494D-9E77-C3958210DF2B}" destId="{2C33F01B-E5EE-4445-B84B-5FCA8F943286}" srcOrd="0" destOrd="0" parTransId="{92032514-1713-4B3B-A52B-EEA2B7591BE4}" sibTransId="{230D23EC-0424-412B-9261-1CA09205EE47}"/>
    <dgm:cxn modelId="{392D9117-4F56-43FE-9547-A166CBD03F78}" srcId="{DD058504-D2DD-4D68-88C4-AB340626EB97}" destId="{58052EB1-D809-4781-A943-4E90DC297766}" srcOrd="3" destOrd="0" parTransId="{8D3284CF-40C3-47DD-8D29-553F70D59B35}" sibTransId="{FA4A5B12-F3AE-4511-8671-CBC7E6F621F3}"/>
    <dgm:cxn modelId="{3796B522-FF20-4014-A787-C3B5B61575ED}" type="presOf" srcId="{3B7FA47D-D7D7-41E8-BDB0-58676344C7AE}" destId="{7D10ADCF-D277-4244-8D89-95588E903F9B}" srcOrd="0" destOrd="0" presId="urn:microsoft.com/office/officeart/2009/3/layout/IncreasingArrowsProcess"/>
    <dgm:cxn modelId="{BFBC8230-278C-4FC3-AF4B-89E60C69B0A3}" type="presOf" srcId="{D51A2B7C-8396-44A5-99F8-06DCAE9B3949}" destId="{6C0F7667-7A52-4244-B1CC-4391A3ED8E59}" srcOrd="0" destOrd="0" presId="urn:microsoft.com/office/officeart/2009/3/layout/IncreasingArrowsProcess"/>
    <dgm:cxn modelId="{7E88FE39-0243-49BB-BCBC-428B68B75FCD}" type="presOf" srcId="{C3CAF333-A8D2-4AE3-A0EF-F8194DAF0814}" destId="{3EFFC561-46B1-454F-843C-BB081426628D}" srcOrd="0" destOrd="0" presId="urn:microsoft.com/office/officeart/2009/3/layout/IncreasingArrowsProcess"/>
    <dgm:cxn modelId="{B4B59C3E-F489-4A65-BF30-07B88D46561F}" srcId="{DD058504-D2DD-4D68-88C4-AB340626EB97}" destId="{69CE2E8D-CAF4-410A-A23F-1AE0D12575D6}" srcOrd="2" destOrd="0" parTransId="{ACAEF29E-1B7D-4778-B070-521DA1A123CB}" sibTransId="{F74B2AA0-A326-45FC-9046-E0A7791A8932}"/>
    <dgm:cxn modelId="{5370A645-CD01-4788-88BF-CD99D7091DD1}" type="presOf" srcId="{6BFBFB10-4AC0-477A-93B1-63E2D6C3899B}" destId="{12BAE553-7D7F-4865-B430-B17F475124CF}" srcOrd="0" destOrd="0" presId="urn:microsoft.com/office/officeart/2009/3/layout/IncreasingArrowsProcess"/>
    <dgm:cxn modelId="{4D12EF4E-96F9-4491-B895-355E5DBCE73F}" srcId="{69CE2E8D-CAF4-410A-A23F-1AE0D12575D6}" destId="{D51A2B7C-8396-44A5-99F8-06DCAE9B3949}" srcOrd="0" destOrd="0" parTransId="{4A836876-30A5-467D-B207-4D2C40295EBC}" sibTransId="{CFD46705-FAD0-48C0-950D-27861B957A1E}"/>
    <dgm:cxn modelId="{D7474252-A72F-4BB8-A63E-788D8EB00C79}" srcId="{DD058504-D2DD-4D68-88C4-AB340626EB97}" destId="{B2FCD922-AF48-494D-9E77-C3958210DF2B}" srcOrd="1" destOrd="0" parTransId="{6D38F71A-EDAB-4BE8-9CEF-8CF2050A2AB1}" sibTransId="{E61EC366-D29E-45B0-8AEC-366D949AE681}"/>
    <dgm:cxn modelId="{11FC965F-8260-4E34-AC88-08E5ADDBCBAF}" type="presOf" srcId="{DD058504-D2DD-4D68-88C4-AB340626EB97}" destId="{5C081F6E-88B3-45B3-9A94-05DEAE199517}" srcOrd="0" destOrd="0" presId="urn:microsoft.com/office/officeart/2009/3/layout/IncreasingArrowsProcess"/>
    <dgm:cxn modelId="{0BB1FB98-36F5-4C06-ADCB-D230A8919AFB}" srcId="{DD058504-D2DD-4D68-88C4-AB340626EB97}" destId="{C3CAF333-A8D2-4AE3-A0EF-F8194DAF0814}" srcOrd="0" destOrd="0" parTransId="{54A47E73-56E2-4F29-851E-B52EAA5D1BD1}" sibTransId="{922D25CB-CC86-4B56-B7AA-50467D85CA2C}"/>
    <dgm:cxn modelId="{F39FE79E-0236-4F28-B9C1-F359F81113B9}" srcId="{58052EB1-D809-4781-A943-4E90DC297766}" destId="{3B7FA47D-D7D7-41E8-BDB0-58676344C7AE}" srcOrd="0" destOrd="0" parTransId="{949F9FDF-62E7-4614-854A-E7E2836AD597}" sibTransId="{25961FDE-4036-411A-8A9E-928E2CAF1781}"/>
    <dgm:cxn modelId="{5FAE59A5-3B54-4D3C-B9DC-7E003C336353}" type="presOf" srcId="{B2FCD922-AF48-494D-9E77-C3958210DF2B}" destId="{47B3766E-127F-42B2-8579-07EF2D7EDCF1}" srcOrd="0" destOrd="0" presId="urn:microsoft.com/office/officeart/2009/3/layout/IncreasingArrowsProcess"/>
    <dgm:cxn modelId="{5E4A17AB-726F-413B-8E35-14AFAD852FDA}" srcId="{C3CAF333-A8D2-4AE3-A0EF-F8194DAF0814}" destId="{6BFBFB10-4AC0-477A-93B1-63E2D6C3899B}" srcOrd="0" destOrd="0" parTransId="{C9BC808C-DB1F-4040-A84D-15D3FA911111}" sibTransId="{AA1DBD0B-91D3-46C8-8199-CD8B9E2FE799}"/>
    <dgm:cxn modelId="{C6EDD6B6-6C8F-42BA-A55F-FF93B4D3F5A0}" type="presOf" srcId="{2C33F01B-E5EE-4445-B84B-5FCA8F943286}" destId="{93C25DCC-C8B0-4DDA-8A64-5C5E4D64E135}" srcOrd="0" destOrd="0" presId="urn:microsoft.com/office/officeart/2009/3/layout/IncreasingArrowsProcess"/>
    <dgm:cxn modelId="{1E4022BA-4C61-4B47-AA36-8AEFDDC4D6F1}" type="presOf" srcId="{58052EB1-D809-4781-A943-4E90DC297766}" destId="{A2D9994E-28C7-4823-89B2-DDEFD2216762}" srcOrd="0" destOrd="0" presId="urn:microsoft.com/office/officeart/2009/3/layout/IncreasingArrowsProcess"/>
    <dgm:cxn modelId="{DB5615C6-0DCD-4923-8802-4B6E17BC807E}" type="presOf" srcId="{69CE2E8D-CAF4-410A-A23F-1AE0D12575D6}" destId="{B3CA7B29-5F2A-46FD-8430-9403E9BB7DC8}" srcOrd="0" destOrd="0" presId="urn:microsoft.com/office/officeart/2009/3/layout/IncreasingArrowsProcess"/>
    <dgm:cxn modelId="{BEF1B962-DD12-4CE5-B6EA-EE26DC2D741F}" type="presParOf" srcId="{5C081F6E-88B3-45B3-9A94-05DEAE199517}" destId="{3EFFC561-46B1-454F-843C-BB081426628D}" srcOrd="0" destOrd="0" presId="urn:microsoft.com/office/officeart/2009/3/layout/IncreasingArrowsProcess"/>
    <dgm:cxn modelId="{2AB5AC5D-EF11-4106-B814-FB436443E180}" type="presParOf" srcId="{5C081F6E-88B3-45B3-9A94-05DEAE199517}" destId="{12BAE553-7D7F-4865-B430-B17F475124CF}" srcOrd="1" destOrd="0" presId="urn:microsoft.com/office/officeart/2009/3/layout/IncreasingArrowsProcess"/>
    <dgm:cxn modelId="{9D3EAD41-3E09-4BA8-8614-0CA3F4BC1242}" type="presParOf" srcId="{5C081F6E-88B3-45B3-9A94-05DEAE199517}" destId="{47B3766E-127F-42B2-8579-07EF2D7EDCF1}" srcOrd="2" destOrd="0" presId="urn:microsoft.com/office/officeart/2009/3/layout/IncreasingArrowsProcess"/>
    <dgm:cxn modelId="{0B06CE9D-7513-4865-B9A3-9B4A914B0B69}" type="presParOf" srcId="{5C081F6E-88B3-45B3-9A94-05DEAE199517}" destId="{93C25DCC-C8B0-4DDA-8A64-5C5E4D64E135}" srcOrd="3" destOrd="0" presId="urn:microsoft.com/office/officeart/2009/3/layout/IncreasingArrowsProcess"/>
    <dgm:cxn modelId="{C9615B85-06B2-45DC-8F4F-31D97662A10F}" type="presParOf" srcId="{5C081F6E-88B3-45B3-9A94-05DEAE199517}" destId="{B3CA7B29-5F2A-46FD-8430-9403E9BB7DC8}" srcOrd="4" destOrd="0" presId="urn:microsoft.com/office/officeart/2009/3/layout/IncreasingArrowsProcess"/>
    <dgm:cxn modelId="{2F2827E6-216A-4E8E-AE46-AF24ADE8A36E}" type="presParOf" srcId="{5C081F6E-88B3-45B3-9A94-05DEAE199517}" destId="{6C0F7667-7A52-4244-B1CC-4391A3ED8E59}" srcOrd="5" destOrd="0" presId="urn:microsoft.com/office/officeart/2009/3/layout/IncreasingArrowsProcess"/>
    <dgm:cxn modelId="{E483D8C5-366F-49FE-8F48-0804FDAF7332}" type="presParOf" srcId="{5C081F6E-88B3-45B3-9A94-05DEAE199517}" destId="{A2D9994E-28C7-4823-89B2-DDEFD2216762}" srcOrd="6" destOrd="0" presId="urn:microsoft.com/office/officeart/2009/3/layout/IncreasingArrowsProcess"/>
    <dgm:cxn modelId="{4A76B0D2-8B99-4C7E-AC5D-4FD4A387AED1}" type="presParOf" srcId="{5C081F6E-88B3-45B3-9A94-05DEAE199517}" destId="{7D10ADCF-D277-4244-8D89-95588E903F9B}" srcOrd="7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FC561-46B1-454F-843C-BB081426628D}">
      <dsp:nvSpPr>
        <dsp:cNvPr id="0" name=""/>
        <dsp:cNvSpPr/>
      </dsp:nvSpPr>
      <dsp:spPr>
        <a:xfrm>
          <a:off x="83488" y="277909"/>
          <a:ext cx="9328338" cy="1358065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15593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Use cases</a:t>
          </a:r>
        </a:p>
      </dsp:txBody>
      <dsp:txXfrm>
        <a:off x="83488" y="617425"/>
        <a:ext cx="8988822" cy="679033"/>
      </dsp:txXfrm>
    </dsp:sp>
    <dsp:sp modelId="{12BAE553-7D7F-4865-B430-B17F475124CF}">
      <dsp:nvSpPr>
        <dsp:cNvPr id="0" name=""/>
        <dsp:cNvSpPr/>
      </dsp:nvSpPr>
      <dsp:spPr>
        <a:xfrm>
          <a:off x="83488" y="1327390"/>
          <a:ext cx="2150182" cy="25120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Define and prioritize use cases</a:t>
          </a:r>
        </a:p>
      </dsp:txBody>
      <dsp:txXfrm>
        <a:off x="83488" y="1327390"/>
        <a:ext cx="2150182" cy="2512012"/>
      </dsp:txXfrm>
    </dsp:sp>
    <dsp:sp modelId="{47B3766E-127F-42B2-8579-07EF2D7EDCF1}">
      <dsp:nvSpPr>
        <dsp:cNvPr id="0" name=""/>
        <dsp:cNvSpPr/>
      </dsp:nvSpPr>
      <dsp:spPr>
        <a:xfrm>
          <a:off x="2233670" y="730437"/>
          <a:ext cx="7178156" cy="1358065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15593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Hiring</a:t>
          </a:r>
        </a:p>
      </dsp:txBody>
      <dsp:txXfrm>
        <a:off x="2233670" y="1069953"/>
        <a:ext cx="6838640" cy="679033"/>
      </dsp:txXfrm>
    </dsp:sp>
    <dsp:sp modelId="{93C25DCC-C8B0-4DDA-8A64-5C5E4D64E135}">
      <dsp:nvSpPr>
        <dsp:cNvPr id="0" name=""/>
        <dsp:cNvSpPr/>
      </dsp:nvSpPr>
      <dsp:spPr>
        <a:xfrm>
          <a:off x="2233670" y="1779918"/>
          <a:ext cx="2150182" cy="24479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2"/>
              </a:solidFill>
            </a:rPr>
            <a:t>Hire Data Scientist with the right profile</a:t>
          </a:r>
        </a:p>
      </dsp:txBody>
      <dsp:txXfrm>
        <a:off x="2233670" y="1779918"/>
        <a:ext cx="2150182" cy="2447984"/>
      </dsp:txXfrm>
    </dsp:sp>
    <dsp:sp modelId="{B3CA7B29-5F2A-46FD-8430-9403E9BB7DC8}">
      <dsp:nvSpPr>
        <dsp:cNvPr id="0" name=""/>
        <dsp:cNvSpPr/>
      </dsp:nvSpPr>
      <dsp:spPr>
        <a:xfrm>
          <a:off x="4383852" y="1182966"/>
          <a:ext cx="5027974" cy="1358065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15593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Contract</a:t>
          </a:r>
        </a:p>
      </dsp:txBody>
      <dsp:txXfrm>
        <a:off x="4383852" y="1522482"/>
        <a:ext cx="4688458" cy="679033"/>
      </dsp:txXfrm>
    </dsp:sp>
    <dsp:sp modelId="{6C0F7667-7A52-4244-B1CC-4391A3ED8E59}">
      <dsp:nvSpPr>
        <dsp:cNvPr id="0" name=""/>
        <dsp:cNvSpPr/>
      </dsp:nvSpPr>
      <dsp:spPr>
        <a:xfrm>
          <a:off x="4383852" y="2232446"/>
          <a:ext cx="2150182" cy="24643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2"/>
              </a:solidFill>
            </a:rPr>
            <a:t>Prepare contract based on existing templates</a:t>
          </a:r>
        </a:p>
      </dsp:txBody>
      <dsp:txXfrm>
        <a:off x="4383852" y="2232446"/>
        <a:ext cx="2150182" cy="2464352"/>
      </dsp:txXfrm>
    </dsp:sp>
    <dsp:sp modelId="{A2D9994E-28C7-4823-89B2-DDEFD2216762}">
      <dsp:nvSpPr>
        <dsp:cNvPr id="0" name=""/>
        <dsp:cNvSpPr/>
      </dsp:nvSpPr>
      <dsp:spPr>
        <a:xfrm>
          <a:off x="6534034" y="1635494"/>
          <a:ext cx="2877792" cy="1358065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254000" bIns="215593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 access</a:t>
          </a:r>
        </a:p>
      </dsp:txBody>
      <dsp:txXfrm>
        <a:off x="6534034" y="1975010"/>
        <a:ext cx="2538276" cy="679033"/>
      </dsp:txXfrm>
    </dsp:sp>
    <dsp:sp modelId="{7D10ADCF-D277-4244-8D89-95588E903F9B}">
      <dsp:nvSpPr>
        <dsp:cNvPr id="0" name=""/>
        <dsp:cNvSpPr/>
      </dsp:nvSpPr>
      <dsp:spPr>
        <a:xfrm>
          <a:off x="6534034" y="2684974"/>
          <a:ext cx="2169771" cy="24932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2"/>
              </a:solidFill>
            </a:rPr>
            <a:t>Define best way to access data</a:t>
          </a:r>
        </a:p>
      </dsp:txBody>
      <dsp:txXfrm>
        <a:off x="6534034" y="2684974"/>
        <a:ext cx="2169771" cy="2493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93DAB-158A-5A4F-9571-82C3F1CD5879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/>
              <a:t>Cliquez pour modifier les styles du texte du masque</a:t>
            </a:r>
          </a:p>
          <a:p>
            <a:pPr lvl="1"/>
            <a:r>
              <a:rPr lang="fr-CH"/>
              <a:t>Deuxième niveau</a:t>
            </a:r>
          </a:p>
          <a:p>
            <a:pPr lvl="2"/>
            <a:r>
              <a:rPr lang="fr-CH"/>
              <a:t>Troisième niveau</a:t>
            </a:r>
          </a:p>
          <a:p>
            <a:pPr lvl="3"/>
            <a:r>
              <a:rPr lang="fr-CH"/>
              <a:t>Quatrième niveau</a:t>
            </a:r>
          </a:p>
          <a:p>
            <a:pPr lvl="4"/>
            <a:r>
              <a:rPr lang="fr-CH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EB006-2DD9-3946-AF15-09AAE92EA1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59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790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0205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268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6938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9888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9212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5482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008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961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943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503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18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30591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14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8629" y="6308850"/>
            <a:ext cx="12209257" cy="553961"/>
          </a:xfrm>
          <a:prstGeom prst="rect">
            <a:avLst/>
          </a:prstGeom>
          <a:solidFill>
            <a:srgbClr val="051D41"/>
          </a:solidFill>
        </p:spPr>
        <p:txBody>
          <a:bodyPr wrap="square" lIns="91404" tIns="45702" rIns="91404" bIns="45702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latin typeface="Lato Light"/>
                <a:cs typeface="Lato Light"/>
              </a:rPr>
              <a:t> 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  <a:latin typeface="Lato Light"/>
                <a:cs typeface="Lato Light"/>
              </a:rPr>
              <a:t> 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  <a:latin typeface="Lato Light"/>
                <a:cs typeface="Lato Light"/>
              </a:rPr>
              <a:t> </a:t>
            </a:r>
            <a:endParaRPr lang="id-ID" sz="10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pic>
        <p:nvPicPr>
          <p:cNvPr id="2052" name="Picture 4" descr="https://inside.epfl.ch/corp-id/wp-content/uploads/2019/05/EPFL_Logo_Digital_RGB_PROD-300x130.png">
            <a:extLst>
              <a:ext uri="{FF2B5EF4-FFF2-40B4-BE49-F238E27FC236}">
                <a16:creationId xmlns:a16="http://schemas.microsoft.com/office/drawing/2014/main" id="{0B782C6F-74BD-9749-BCA0-5F678679DD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322" y="6308144"/>
            <a:ext cx="1268895" cy="54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45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91697B7-384A-8C47-922C-5D7C2E128F5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297613"/>
          </a:xfrm>
        </p:spPr>
      </p:pic>
      <p:sp>
        <p:nvSpPr>
          <p:cNvPr id="10" name="Rectangle 9"/>
          <p:cNvSpPr/>
          <p:nvPr/>
        </p:nvSpPr>
        <p:spPr>
          <a:xfrm>
            <a:off x="1588" y="0"/>
            <a:ext cx="12188825" cy="6312524"/>
          </a:xfrm>
          <a:prstGeom prst="rect">
            <a:avLst/>
          </a:prstGeom>
          <a:gradFill flip="none" rotWithShape="0">
            <a:gsLst>
              <a:gs pos="0">
                <a:srgbClr val="002452">
                  <a:alpha val="50000"/>
                </a:srgbClr>
              </a:gs>
              <a:gs pos="96000">
                <a:srgbClr val="002452">
                  <a:alpha val="76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2349754" y="2356355"/>
            <a:ext cx="75243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Industry collaborations 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</a:rPr>
              <a:t>at the SDSC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803030" y="2096429"/>
            <a:ext cx="4617728" cy="2458844"/>
            <a:chOff x="1558925" y="4192858"/>
            <a:chExt cx="9235455" cy="491768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558925" y="91105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BF4F12A-3F3C-6E42-B9D6-DADCB6E0AD0A}"/>
              </a:ext>
            </a:extLst>
          </p:cNvPr>
          <p:cNvSpPr txBox="1"/>
          <p:nvPr/>
        </p:nvSpPr>
        <p:spPr>
          <a:xfrm>
            <a:off x="68357" y="6312524"/>
            <a:ext cx="3434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Spring 2020 - </a:t>
            </a:r>
            <a:r>
              <a:rPr lang="en-US" sz="2800" b="1" dirty="0">
                <a:solidFill>
                  <a:schemeClr val="bg1"/>
                </a:solidFill>
              </a:rPr>
              <a:t>week #1</a:t>
            </a:r>
            <a:endParaRPr lang="en-US" sz="2000" b="1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23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FC2AF-0C8E-6D46-B6B9-9DC55E5A887B}"/>
              </a:ext>
            </a:extLst>
          </p:cNvPr>
          <p:cNvSpPr txBox="1"/>
          <p:nvPr/>
        </p:nvSpPr>
        <p:spPr>
          <a:xfrm>
            <a:off x="3654893" y="180549"/>
            <a:ext cx="4882344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/>
              <a:t>Selected 2019 projects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2DA0B6-9FDB-8043-82F2-8AD19D320C9B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CD6EF04-D19F-E04B-81CA-C6D422159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417239"/>
              </p:ext>
            </p:extLst>
          </p:nvPr>
        </p:nvGraphicFramePr>
        <p:xfrm>
          <a:off x="988290" y="1285776"/>
          <a:ext cx="10206931" cy="42423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3113">
                  <a:extLst>
                    <a:ext uri="{9D8B030D-6E8A-4147-A177-3AD203B41FA5}">
                      <a16:colId xmlns:a16="http://schemas.microsoft.com/office/drawing/2014/main" val="2713915843"/>
                    </a:ext>
                  </a:extLst>
                </a:gridCol>
                <a:gridCol w="6143818">
                  <a:extLst>
                    <a:ext uri="{9D8B030D-6E8A-4147-A177-3AD203B41FA5}">
                      <a16:colId xmlns:a16="http://schemas.microsoft.com/office/drawing/2014/main" val="352529506"/>
                    </a:ext>
                  </a:extLst>
                </a:gridCol>
              </a:tblGrid>
              <a:tr h="658146">
                <a:tc>
                  <a:txBody>
                    <a:bodyPr/>
                    <a:lstStyle/>
                    <a:p>
                      <a:r>
                        <a:rPr lang="en-US" sz="2800" dirty="0"/>
                        <a:t>Company/Sector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Topics</a:t>
                      </a:r>
                      <a:endParaRPr lang="en-US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185937"/>
                  </a:ext>
                </a:extLst>
              </a:tr>
              <a:tr h="6581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Global food, feed &amp; advanced materials company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Topic modelling/event detection regarding food safety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Insights &amp; recommendations on rice milling process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023726"/>
                  </a:ext>
                </a:extLst>
              </a:tr>
              <a:tr h="658146">
                <a:tc>
                  <a:txBody>
                    <a:bodyPr/>
                    <a:lstStyle/>
                    <a:p>
                      <a:r>
                        <a:rPr lang="en-US" sz="2400" dirty="0"/>
                        <a:t>Luxury holding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Understand and forecast watch repair activities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Analyze high </a:t>
                      </a:r>
                      <a:r>
                        <a:rPr lang="en-US" sz="2000" dirty="0" err="1"/>
                        <a:t>jewellery</a:t>
                      </a:r>
                      <a:r>
                        <a:rPr lang="en-US" sz="2000" dirty="0"/>
                        <a:t> customer journey</a:t>
                      </a:r>
                      <a:endPara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69709"/>
                  </a:ext>
                </a:extLst>
              </a:tr>
              <a:tr h="658146">
                <a:tc>
                  <a:txBody>
                    <a:bodyPr/>
                    <a:lstStyle/>
                    <a:p>
                      <a:r>
                        <a:rPr lang="en-US" sz="2400" dirty="0"/>
                        <a:t>Private bank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CH" sz="2000" dirty="0" err="1"/>
                        <a:t>Investigate</a:t>
                      </a:r>
                      <a:r>
                        <a:rPr lang="fr-CH" sz="2000" dirty="0"/>
                        <a:t> information extraction </a:t>
                      </a:r>
                      <a:r>
                        <a:rPr lang="fr-CH" sz="2000" dirty="0" err="1"/>
                        <a:t>strategies</a:t>
                      </a:r>
                      <a:r>
                        <a:rPr lang="fr-CH" sz="2000" dirty="0"/>
                        <a:t> on open data for </a:t>
                      </a:r>
                      <a:r>
                        <a:rPr lang="fr-CH" sz="2000" dirty="0" err="1"/>
                        <a:t>reputation</a:t>
                      </a:r>
                      <a:r>
                        <a:rPr lang="fr-CH" sz="2000" dirty="0"/>
                        <a:t> </a:t>
                      </a:r>
                      <a:r>
                        <a:rPr lang="fr-CH" sz="2000" dirty="0" err="1"/>
                        <a:t>analysis</a:t>
                      </a:r>
                      <a:r>
                        <a:rPr lang="fr-CH" sz="2000" dirty="0"/>
                        <a:t>/topic </a:t>
                      </a:r>
                      <a:r>
                        <a:rPr lang="fr-CH" sz="2000" dirty="0" err="1"/>
                        <a:t>discovery</a:t>
                      </a:r>
                      <a:endParaRPr lang="fr-CH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4247992"/>
                  </a:ext>
                </a:extLst>
              </a:tr>
              <a:tr h="658146">
                <a:tc>
                  <a:txBody>
                    <a:bodyPr/>
                    <a:lstStyle/>
                    <a:p>
                      <a:r>
                        <a:rPr lang="en-US" sz="2400" dirty="0"/>
                        <a:t>Renewable energy provider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Computer-aided prospection based on census data</a:t>
                      </a:r>
                      <a:endParaRPr 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210422"/>
                  </a:ext>
                </a:extLst>
              </a:tr>
              <a:tr h="658146">
                <a:tc>
                  <a:txBody>
                    <a:bodyPr/>
                    <a:lstStyle/>
                    <a:p>
                      <a:r>
                        <a:rPr lang="en-US" sz="2400" dirty="0"/>
                        <a:t>Global healthcare company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Identify key parameters influencing patients’ adherence &amp; persistence to a treatment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341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487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FC2AF-0C8E-6D46-B6B9-9DC55E5A887B}"/>
              </a:ext>
            </a:extLst>
          </p:cNvPr>
          <p:cNvSpPr txBox="1"/>
          <p:nvPr/>
        </p:nvSpPr>
        <p:spPr>
          <a:xfrm>
            <a:off x="650875" y="180549"/>
            <a:ext cx="10890399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Our partners’ benefits from working with the SDSC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2DA0B6-9FDB-8043-82F2-8AD19D320C9B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314E89A-BE8C-0344-9615-784D7D428EAA}"/>
              </a:ext>
            </a:extLst>
          </p:cNvPr>
          <p:cNvSpPr txBox="1">
            <a:spLocks/>
          </p:cNvSpPr>
          <p:nvPr/>
        </p:nvSpPr>
        <p:spPr>
          <a:xfrm>
            <a:off x="2386207" y="1464599"/>
            <a:ext cx="9144002" cy="4904886"/>
          </a:xfrm>
          <a:prstGeom prst="rect">
            <a:avLst/>
          </a:prstGeom>
        </p:spPr>
        <p:txBody>
          <a:bodyPr>
            <a:noAutofit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</a:t>
            </a:r>
            <a:r>
              <a:rPr lang="en-US" b="1" dirty="0"/>
              <a:t>resources </a:t>
            </a:r>
            <a:r>
              <a:rPr lang="en-US" dirty="0"/>
              <a:t>and </a:t>
            </a:r>
            <a:r>
              <a:rPr lang="en-US" b="1" dirty="0"/>
              <a:t>flexibility </a:t>
            </a:r>
            <a:r>
              <a:rPr lang="en-US" dirty="0"/>
              <a:t>of our team to solve data science challenges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right place to foster </a:t>
            </a:r>
            <a:r>
              <a:rPr lang="en-US" b="1" dirty="0"/>
              <a:t>innovation </a:t>
            </a:r>
            <a:r>
              <a:rPr lang="en-US" dirty="0"/>
              <a:t>and </a:t>
            </a:r>
            <a:r>
              <a:rPr lang="en-US" b="1" dirty="0"/>
              <a:t>continuous learning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Objectivity</a:t>
            </a:r>
            <a:r>
              <a:rPr lang="en-US"/>
              <a:t> </a:t>
            </a:r>
            <a:r>
              <a:rPr lang="en-US" dirty="0"/>
              <a:t>and </a:t>
            </a:r>
            <a:r>
              <a:rPr lang="en-US" b="1" dirty="0"/>
              <a:t>cost efficiency </a:t>
            </a:r>
            <a:r>
              <a:rPr lang="en-US" dirty="0"/>
              <a:t>with our mandates from the Swiss Confederation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9E69F5-67EE-074C-AC02-594EA572D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180" y="1282998"/>
            <a:ext cx="1011796" cy="981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22E227-F852-8348-BB78-18D39AB30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140" y="4926600"/>
            <a:ext cx="1101396" cy="1101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8692FD-B3B4-E448-8043-CCCD527C1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202" y="2936803"/>
            <a:ext cx="941752" cy="131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8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FC2AF-0C8E-6D46-B6B9-9DC55E5A887B}"/>
              </a:ext>
            </a:extLst>
          </p:cNvPr>
          <p:cNvSpPr txBox="1"/>
          <p:nvPr/>
        </p:nvSpPr>
        <p:spPr>
          <a:xfrm>
            <a:off x="3211474" y="180549"/>
            <a:ext cx="5769190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Your life in a few months?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2DA0B6-9FDB-8043-82F2-8AD19D320C9B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5D282-8856-7B4E-A60E-D51BA62F7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862542"/>
            <a:ext cx="8255000" cy="595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2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63" y="835854"/>
            <a:ext cx="10515600" cy="4447203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2DA0B6-9FDB-8043-82F2-8AD19D320C9B}"/>
              </a:ext>
            </a:extLst>
          </p:cNvPr>
          <p:cNvSpPr/>
          <p:nvPr/>
        </p:nvSpPr>
        <p:spPr>
          <a:xfrm>
            <a:off x="5718037" y="15578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pic>
        <p:nvPicPr>
          <p:cNvPr id="8" name="Image 10">
            <a:extLst>
              <a:ext uri="{FF2B5EF4-FFF2-40B4-BE49-F238E27FC236}">
                <a16:creationId xmlns:a16="http://schemas.microsoft.com/office/drawing/2014/main" id="{5566D890-C9C7-D344-9429-505EF0DE1F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1339" y="8576"/>
            <a:ext cx="5970661" cy="3408741"/>
          </a:xfrm>
          <a:prstGeom prst="rect">
            <a:avLst/>
          </a:prstGeom>
        </p:spPr>
      </p:pic>
      <p:pic>
        <p:nvPicPr>
          <p:cNvPr id="9" name="Image 12">
            <a:extLst>
              <a:ext uri="{FF2B5EF4-FFF2-40B4-BE49-F238E27FC236}">
                <a16:creationId xmlns:a16="http://schemas.microsoft.com/office/drawing/2014/main" id="{49D3EC1B-3C8B-A54D-848E-949EE29E89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5" y="-13318"/>
            <a:ext cx="6019054" cy="3430635"/>
          </a:xfrm>
          <a:prstGeom prst="rect">
            <a:avLst/>
          </a:prstGeom>
        </p:spPr>
      </p:pic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E1D1EDB4-E37F-114E-9CA6-D37C7F36913F}"/>
              </a:ext>
            </a:extLst>
          </p:cNvPr>
          <p:cNvSpPr txBox="1">
            <a:spLocks/>
          </p:cNvSpPr>
          <p:nvPr/>
        </p:nvSpPr>
        <p:spPr>
          <a:xfrm>
            <a:off x="259865" y="4197576"/>
            <a:ext cx="5683736" cy="1712495"/>
          </a:xfrm>
          <a:prstGeom prst="rect">
            <a:avLst/>
          </a:prstGeom>
        </p:spPr>
        <p:txBody>
          <a:bodyPr>
            <a:noAutofit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An initiative from the ETH Domain, started in 2017</a:t>
            </a:r>
          </a:p>
          <a:p>
            <a:r>
              <a:rPr lang="en-US" sz="2000"/>
              <a:t>Growing to 50+ full-time professionals</a:t>
            </a:r>
          </a:p>
          <a:p>
            <a:r>
              <a:rPr lang="en-US" sz="2000"/>
              <a:t>Offices in Zurich and Lausanne</a:t>
            </a:r>
          </a:p>
          <a:p>
            <a:r>
              <a:rPr lang="en-US" sz="2000"/>
              <a:t>30 academic projects and 6 industry collaborations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49A822-CD4B-D442-BD98-5DCDD4432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73" y="192079"/>
            <a:ext cx="1309985" cy="406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410FF7-E3D4-6242-AA9A-089492970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6507" y="192079"/>
            <a:ext cx="1291324" cy="46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DE232F-15FF-2540-83FA-3FCECE2EE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8745" y="1246701"/>
            <a:ext cx="2091725" cy="748099"/>
          </a:xfrm>
          <a:prstGeom prst="rect">
            <a:avLst/>
          </a:prstGeom>
        </p:spPr>
      </p:pic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B8C4D9F2-C47A-374C-B341-71FCB1312BF0}"/>
              </a:ext>
            </a:extLst>
          </p:cNvPr>
          <p:cNvSpPr txBox="1">
            <a:spLocks/>
          </p:cNvSpPr>
          <p:nvPr/>
        </p:nvSpPr>
        <p:spPr>
          <a:xfrm>
            <a:off x="3435" y="3583748"/>
            <a:ext cx="12188565" cy="377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Our mission is to accelerate the adoption of data science and AI in Switzerland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76673C-511B-BA46-917D-C5731E5695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1088" y="4185859"/>
            <a:ext cx="1085320" cy="1089494"/>
          </a:xfrm>
          <a:prstGeom prst="rect">
            <a:avLst/>
          </a:prstGeom>
        </p:spPr>
      </p:pic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0D14FDFF-236D-D446-B8C4-6B98C3F5B6D7}"/>
              </a:ext>
            </a:extLst>
          </p:cNvPr>
          <p:cNvSpPr txBox="1">
            <a:spLocks/>
          </p:cNvSpPr>
          <p:nvPr/>
        </p:nvSpPr>
        <p:spPr>
          <a:xfrm>
            <a:off x="6054608" y="5345711"/>
            <a:ext cx="1912186" cy="706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Academic projects</a:t>
            </a:r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74A816FB-E142-2948-B6F6-3E093CFCF107}"/>
              </a:ext>
            </a:extLst>
          </p:cNvPr>
          <p:cNvSpPr txBox="1">
            <a:spLocks/>
          </p:cNvSpPr>
          <p:nvPr/>
        </p:nvSpPr>
        <p:spPr>
          <a:xfrm>
            <a:off x="7981147" y="5345711"/>
            <a:ext cx="2245201" cy="656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Industry collaborations</a:t>
            </a:r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C5B78481-63A4-844C-A5EA-C95C60857073}"/>
              </a:ext>
            </a:extLst>
          </p:cNvPr>
          <p:cNvSpPr txBox="1">
            <a:spLocks/>
          </p:cNvSpPr>
          <p:nvPr/>
        </p:nvSpPr>
        <p:spPr>
          <a:xfrm>
            <a:off x="10254606" y="5343110"/>
            <a:ext cx="1625192" cy="642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RENKU platform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7CACF2-79A3-CC48-A7B9-0B447C3806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42" y="4190033"/>
            <a:ext cx="1085320" cy="1085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6BE55C-FF1E-B14B-A087-8E61214DA3D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5641" y="4185859"/>
            <a:ext cx="1082308" cy="108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63" y="1582614"/>
            <a:ext cx="10515600" cy="4447203"/>
          </a:xfrm>
        </p:spPr>
        <p:txBody>
          <a:bodyPr>
            <a:normAutofit/>
          </a:bodyPr>
          <a:lstStyle/>
          <a:p>
            <a:r>
              <a:rPr lang="en-US" sz="3200" dirty="0"/>
              <a:t> 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FC2AF-0C8E-6D46-B6B9-9DC55E5A887B}"/>
              </a:ext>
            </a:extLst>
          </p:cNvPr>
          <p:cNvSpPr txBox="1"/>
          <p:nvPr/>
        </p:nvSpPr>
        <p:spPr>
          <a:xfrm>
            <a:off x="2934924" y="180549"/>
            <a:ext cx="6322290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Why industry collaborations?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2DA0B6-9FDB-8043-82F2-8AD19D320C9B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CAD07F-A4DD-4E45-8CCC-2AA62AB48B03}"/>
              </a:ext>
            </a:extLst>
          </p:cNvPr>
          <p:cNvGrpSpPr/>
          <p:nvPr/>
        </p:nvGrpSpPr>
        <p:grpSpPr>
          <a:xfrm>
            <a:off x="418037" y="3100197"/>
            <a:ext cx="11256648" cy="1061997"/>
            <a:chOff x="418037" y="3100197"/>
            <a:chExt cx="11256648" cy="106199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379C41-1F09-5147-A651-24DB572FC05D}"/>
                </a:ext>
              </a:extLst>
            </p:cNvPr>
            <p:cNvSpPr/>
            <p:nvPr/>
          </p:nvSpPr>
          <p:spPr>
            <a:xfrm>
              <a:off x="1739444" y="3154143"/>
              <a:ext cx="993524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</a:rPr>
                <a:t>There is a need for </a:t>
              </a:r>
              <a:r>
                <a:rPr lang="en-US" sz="2800" b="1" dirty="0">
                  <a:solidFill>
                    <a:schemeClr val="tx2"/>
                  </a:solidFill>
                </a:rPr>
                <a:t>external talents </a:t>
              </a:r>
              <a:r>
                <a:rPr lang="en-US" sz="2800" dirty="0">
                  <a:solidFill>
                    <a:schemeClr val="tx2"/>
                  </a:solidFill>
                </a:rPr>
                <a:t>to provide </a:t>
              </a:r>
              <a:r>
                <a:rPr lang="en-US" sz="2800" b="1" dirty="0">
                  <a:solidFill>
                    <a:schemeClr val="tx2"/>
                  </a:solidFill>
                </a:rPr>
                <a:t>innovative solutions </a:t>
              </a:r>
              <a:r>
                <a:rPr lang="en-US" sz="2800" dirty="0">
                  <a:solidFill>
                    <a:schemeClr val="tx2"/>
                  </a:solidFill>
                </a:rPr>
                <a:t>to business challenges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56EFB26-186D-B54F-A8AF-6F8280621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037" y="3100197"/>
              <a:ext cx="1061997" cy="106199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91B294-2F8F-974F-BDF5-72C25680059D}"/>
              </a:ext>
            </a:extLst>
          </p:cNvPr>
          <p:cNvGrpSpPr/>
          <p:nvPr/>
        </p:nvGrpSpPr>
        <p:grpSpPr>
          <a:xfrm>
            <a:off x="418037" y="1273334"/>
            <a:ext cx="11607168" cy="1061997"/>
            <a:chOff x="418037" y="1273334"/>
            <a:chExt cx="11607168" cy="10619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AB2EC3-D3C4-4D4D-BCED-956214368ED1}"/>
                </a:ext>
              </a:extLst>
            </p:cNvPr>
            <p:cNvSpPr/>
            <p:nvPr/>
          </p:nvSpPr>
          <p:spPr>
            <a:xfrm>
              <a:off x="1739444" y="1298614"/>
              <a:ext cx="1028576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</a:rPr>
                <a:t>There is a gap between </a:t>
              </a:r>
              <a:r>
                <a:rPr lang="en-US" sz="2800" b="1" dirty="0">
                  <a:solidFill>
                    <a:schemeClr val="tx2"/>
                  </a:solidFill>
                </a:rPr>
                <a:t>data scientists </a:t>
              </a:r>
              <a:r>
                <a:rPr lang="en-US" sz="2800" dirty="0">
                  <a:solidFill>
                    <a:schemeClr val="tx2"/>
                  </a:solidFill>
                </a:rPr>
                <a:t>and </a:t>
              </a:r>
              <a:r>
                <a:rPr lang="en-US" sz="2800" b="1" dirty="0">
                  <a:solidFill>
                    <a:schemeClr val="tx2"/>
                  </a:solidFill>
                </a:rPr>
                <a:t>domain experts </a:t>
              </a:r>
              <a:r>
                <a:rPr lang="en-US" sz="2800" dirty="0">
                  <a:solidFill>
                    <a:schemeClr val="tx2"/>
                  </a:solidFill>
                </a:rPr>
                <a:t>which limits the impact of AI in companies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7AAD81A-2057-C846-AF3E-B80CB730C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037" y="1273334"/>
              <a:ext cx="1061997" cy="106199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59FE0E-A078-2D4A-9FA1-67451FE13AC0}"/>
              </a:ext>
            </a:extLst>
          </p:cNvPr>
          <p:cNvGrpSpPr/>
          <p:nvPr/>
        </p:nvGrpSpPr>
        <p:grpSpPr>
          <a:xfrm>
            <a:off x="416271" y="4945958"/>
            <a:ext cx="11258414" cy="1063763"/>
            <a:chOff x="416271" y="4945958"/>
            <a:chExt cx="11258414" cy="10637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03DD64-09B8-844D-836C-3A55D7AA7765}"/>
                </a:ext>
              </a:extLst>
            </p:cNvPr>
            <p:cNvSpPr/>
            <p:nvPr/>
          </p:nvSpPr>
          <p:spPr>
            <a:xfrm>
              <a:off x="1739444" y="5000787"/>
              <a:ext cx="993524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</a:rPr>
                <a:t>There is a wish to be </a:t>
              </a:r>
              <a:r>
                <a:rPr lang="en-US" sz="2800" b="1" dirty="0">
                  <a:solidFill>
                    <a:schemeClr val="tx2"/>
                  </a:solidFill>
                </a:rPr>
                <a:t>accompanied in the data-driven journey </a:t>
              </a:r>
              <a:r>
                <a:rPr lang="en-US" sz="2800" dirty="0">
                  <a:solidFill>
                    <a:schemeClr val="tx2"/>
                  </a:solidFill>
                </a:rPr>
                <a:t>by a </a:t>
              </a:r>
              <a:r>
                <a:rPr lang="en-US" sz="2800" b="1" dirty="0">
                  <a:solidFill>
                    <a:schemeClr val="tx2"/>
                  </a:solidFill>
                </a:rPr>
                <a:t>neutral partner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ABDEF3A-E76F-234A-B6D2-86765CFAF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271" y="4945958"/>
              <a:ext cx="1063763" cy="1063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30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64" y="1582614"/>
            <a:ext cx="8126264" cy="4447203"/>
          </a:xfrm>
        </p:spPr>
        <p:txBody>
          <a:bodyPr>
            <a:normAutofit/>
          </a:bodyPr>
          <a:lstStyle/>
          <a:p>
            <a:r>
              <a:rPr lang="en-US" sz="3200" dirty="0"/>
              <a:t> </a:t>
            </a:r>
            <a:r>
              <a:rPr lang="en-US" sz="2800" dirty="0"/>
              <a:t>We </a:t>
            </a:r>
            <a:r>
              <a:rPr lang="en-US" sz="2800" b="1" dirty="0"/>
              <a:t>deliver proof of concepts </a:t>
            </a:r>
            <a:r>
              <a:rPr lang="en-US" sz="2800" dirty="0"/>
              <a:t>solving your business challenges with embedded data scientists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We </a:t>
            </a:r>
            <a:r>
              <a:rPr lang="en-US" sz="2800" b="1" dirty="0"/>
              <a:t>provide expertise </a:t>
            </a:r>
            <a:r>
              <a:rPr lang="en-US" sz="2800" dirty="0"/>
              <a:t>in machine learning, time series analysis, computer vision and natural language processing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FC2AF-0C8E-6D46-B6B9-9DC55E5A887B}"/>
              </a:ext>
            </a:extLst>
          </p:cNvPr>
          <p:cNvSpPr txBox="1"/>
          <p:nvPr/>
        </p:nvSpPr>
        <p:spPr>
          <a:xfrm>
            <a:off x="1790989" y="180549"/>
            <a:ext cx="8610160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/>
              <a:t>How do we support the Swiss Industry ?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2DA0B6-9FDB-8043-82F2-8AD19D320C9B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ED243C-3FBB-6F48-A5D3-7985BE621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527" y="1653711"/>
            <a:ext cx="1895540" cy="15547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C340B0-6B16-824E-B090-0E00AB38E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871" y="4051396"/>
            <a:ext cx="1544851" cy="155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FC2AF-0C8E-6D46-B6B9-9DC55E5A887B}"/>
              </a:ext>
            </a:extLst>
          </p:cNvPr>
          <p:cNvSpPr txBox="1"/>
          <p:nvPr/>
        </p:nvSpPr>
        <p:spPr>
          <a:xfrm>
            <a:off x="2025798" y="180549"/>
            <a:ext cx="8140544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Overview of our collaboration models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2DA0B6-9FDB-8043-82F2-8AD19D320C9B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A21523-9D1F-C74E-A15E-3EDF802D3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3" t="14763" r="5470" b="30438"/>
          <a:stretch/>
        </p:blipFill>
        <p:spPr>
          <a:xfrm>
            <a:off x="1708728" y="1049811"/>
            <a:ext cx="2826327" cy="4295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E0C56-6C52-2A45-9269-48C7F4541B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0" t="17128" r="5853" b="17974"/>
          <a:stretch/>
        </p:blipFill>
        <p:spPr>
          <a:xfrm>
            <a:off x="7656947" y="1049811"/>
            <a:ext cx="2826327" cy="5092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53DF95-3EBC-1748-A676-C5BD4ACD6494}"/>
              </a:ext>
            </a:extLst>
          </p:cNvPr>
          <p:cNvSpPr txBox="1"/>
          <p:nvPr/>
        </p:nvSpPr>
        <p:spPr>
          <a:xfrm>
            <a:off x="5204999" y="3272831"/>
            <a:ext cx="15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and/or</a:t>
            </a:r>
          </a:p>
        </p:txBody>
      </p:sp>
    </p:spTree>
    <p:extLst>
      <p:ext uri="{BB962C8B-B14F-4D97-AF65-F5344CB8AC3E}">
        <p14:creationId xmlns:p14="http://schemas.microsoft.com/office/powerpoint/2010/main" val="313213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FC2AF-0C8E-6D46-B6B9-9DC55E5A887B}"/>
              </a:ext>
            </a:extLst>
          </p:cNvPr>
          <p:cNvSpPr txBox="1"/>
          <p:nvPr/>
        </p:nvSpPr>
        <p:spPr>
          <a:xfrm>
            <a:off x="3784903" y="180549"/>
            <a:ext cx="4622337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Our use cases (so far)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2DA0B6-9FDB-8043-82F2-8AD19D320C9B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A01C27-38FE-054F-AAF6-9B54ED2F8B1F}"/>
              </a:ext>
            </a:extLst>
          </p:cNvPr>
          <p:cNvSpPr txBox="1">
            <a:spLocks/>
          </p:cNvSpPr>
          <p:nvPr/>
        </p:nvSpPr>
        <p:spPr>
          <a:xfrm>
            <a:off x="921233" y="2095134"/>
            <a:ext cx="2482645" cy="3723304"/>
          </a:xfrm>
          <a:prstGeom prst="rect">
            <a:avLst/>
          </a:prstGeom>
        </p:spPr>
        <p:txBody>
          <a:bodyPr>
            <a:normAutofit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Energy</a:t>
            </a:r>
          </a:p>
          <a:p>
            <a:r>
              <a:rPr lang="en-US"/>
              <a:t>Food</a:t>
            </a:r>
          </a:p>
          <a:p>
            <a:r>
              <a:rPr lang="en-US"/>
              <a:t>Pharma</a:t>
            </a:r>
          </a:p>
          <a:p>
            <a:r>
              <a:rPr lang="en-US"/>
              <a:t>Luxury</a:t>
            </a:r>
          </a:p>
          <a:p>
            <a:r>
              <a:rPr lang="en-US"/>
              <a:t>Banking</a:t>
            </a:r>
          </a:p>
          <a:p>
            <a:r>
              <a:rPr lang="en-US"/>
              <a:t>Perfume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44C3E1-EB4B-7245-A5EE-1D2B3F69B447}"/>
              </a:ext>
            </a:extLst>
          </p:cNvPr>
          <p:cNvSpPr/>
          <p:nvPr/>
        </p:nvSpPr>
        <p:spPr>
          <a:xfrm>
            <a:off x="484632" y="1330756"/>
            <a:ext cx="3355848" cy="4801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  <a:buClr>
                <a:srgbClr val="8EC63F"/>
              </a:buClr>
            </a:pPr>
            <a:r>
              <a:rPr lang="en-US" sz="2800" b="1" dirty="0">
                <a:solidFill>
                  <a:schemeClr val="bg1"/>
                </a:solidFill>
              </a:rPr>
              <a:t>Industries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077B31-85A1-8640-A868-F60CC290D83B}"/>
              </a:ext>
            </a:extLst>
          </p:cNvPr>
          <p:cNvSpPr/>
          <p:nvPr/>
        </p:nvSpPr>
        <p:spPr>
          <a:xfrm>
            <a:off x="4281852" y="1330756"/>
            <a:ext cx="3355848" cy="4801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  <a:buClr>
                <a:srgbClr val="8EC63F"/>
              </a:buClr>
            </a:pPr>
            <a:r>
              <a:rPr lang="en-US" sz="2800" b="1" dirty="0">
                <a:solidFill>
                  <a:schemeClr val="bg1"/>
                </a:solidFill>
              </a:rPr>
              <a:t>Expertise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662DFD-E167-5648-9469-226918EB3BEA}"/>
              </a:ext>
            </a:extLst>
          </p:cNvPr>
          <p:cNvSpPr/>
          <p:nvPr/>
        </p:nvSpPr>
        <p:spPr>
          <a:xfrm>
            <a:off x="8110880" y="1330756"/>
            <a:ext cx="3357740" cy="4801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  <a:buClr>
                <a:srgbClr val="8EC63F"/>
              </a:buClr>
            </a:pPr>
            <a:r>
              <a:rPr lang="en-US" sz="2800" b="1" dirty="0">
                <a:solidFill>
                  <a:schemeClr val="bg1"/>
                </a:solidFill>
              </a:rPr>
              <a:t>Use cases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719D45E6-EEEF-3248-A5A3-39649F1F3F69}"/>
              </a:ext>
            </a:extLst>
          </p:cNvPr>
          <p:cNvSpPr txBox="1">
            <a:spLocks/>
          </p:cNvSpPr>
          <p:nvPr/>
        </p:nvSpPr>
        <p:spPr>
          <a:xfrm>
            <a:off x="4440394" y="2095134"/>
            <a:ext cx="3038763" cy="3354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Visualization</a:t>
            </a:r>
          </a:p>
          <a:p>
            <a:r>
              <a:rPr lang="en-US" dirty="0"/>
              <a:t>Forecasting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Natural Language Processing</a:t>
            </a:r>
          </a:p>
          <a:p>
            <a:r>
              <a:rPr lang="en-US" dirty="0"/>
              <a:t>Computer Vision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23B1F8C2-C4D7-1546-9291-9C55BBDED8B5}"/>
              </a:ext>
            </a:extLst>
          </p:cNvPr>
          <p:cNvSpPr txBox="1">
            <a:spLocks/>
          </p:cNvSpPr>
          <p:nvPr/>
        </p:nvSpPr>
        <p:spPr>
          <a:xfrm>
            <a:off x="8321964" y="2095134"/>
            <a:ext cx="2948804" cy="3723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Lead targeting</a:t>
            </a:r>
          </a:p>
          <a:p>
            <a:r>
              <a:rPr lang="en-US" dirty="0"/>
              <a:t>Customer segmentation</a:t>
            </a:r>
          </a:p>
          <a:p>
            <a:r>
              <a:rPr lang="en-US" dirty="0"/>
              <a:t>Churn prevention</a:t>
            </a:r>
          </a:p>
          <a:p>
            <a:r>
              <a:rPr lang="en-US" dirty="0"/>
              <a:t>Process control</a:t>
            </a:r>
          </a:p>
          <a:p>
            <a:r>
              <a:rPr lang="en-US" dirty="0"/>
              <a:t>Defect detection</a:t>
            </a:r>
          </a:p>
          <a:p>
            <a:r>
              <a:rPr lang="en-US" dirty="0"/>
              <a:t>News monitoring</a:t>
            </a:r>
          </a:p>
        </p:txBody>
      </p:sp>
    </p:spTree>
    <p:extLst>
      <p:ext uri="{BB962C8B-B14F-4D97-AF65-F5344CB8AC3E}">
        <p14:creationId xmlns:p14="http://schemas.microsoft.com/office/powerpoint/2010/main" val="375688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FC2AF-0C8E-6D46-B6B9-9DC55E5A887B}"/>
              </a:ext>
            </a:extLst>
          </p:cNvPr>
          <p:cNvSpPr txBox="1"/>
          <p:nvPr/>
        </p:nvSpPr>
        <p:spPr>
          <a:xfrm>
            <a:off x="582496" y="180549"/>
            <a:ext cx="11027168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We combine bottom-up with top-down approaches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2DA0B6-9FDB-8043-82F2-8AD19D320C9B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14" name="Rectangle: Rounded Corners 4">
            <a:extLst>
              <a:ext uri="{FF2B5EF4-FFF2-40B4-BE49-F238E27FC236}">
                <a16:creationId xmlns:a16="http://schemas.microsoft.com/office/drawing/2014/main" id="{3DA67B45-13C9-FE46-8209-83D81643D936}"/>
              </a:ext>
            </a:extLst>
          </p:cNvPr>
          <p:cNvSpPr/>
          <p:nvPr/>
        </p:nvSpPr>
        <p:spPr>
          <a:xfrm>
            <a:off x="3005969" y="1172246"/>
            <a:ext cx="6524112" cy="72741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Business objectives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41FCEAFF-4E9B-0441-91C0-79A57A9614B0}"/>
              </a:ext>
            </a:extLst>
          </p:cNvPr>
          <p:cNvSpPr/>
          <p:nvPr/>
        </p:nvSpPr>
        <p:spPr>
          <a:xfrm>
            <a:off x="3005967" y="4743519"/>
            <a:ext cx="6524113" cy="71638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Available data</a:t>
            </a: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A31B5A77-31B0-6646-AD34-D1DC472F6E9D}"/>
              </a:ext>
            </a:extLst>
          </p:cNvPr>
          <p:cNvSpPr/>
          <p:nvPr/>
        </p:nvSpPr>
        <p:spPr>
          <a:xfrm>
            <a:off x="3005968" y="2958024"/>
            <a:ext cx="6524113" cy="72741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Use cases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706DD5-06BE-4B46-A471-19C2B3A1F837}"/>
              </a:ext>
            </a:extLst>
          </p:cNvPr>
          <p:cNvGrpSpPr/>
          <p:nvPr/>
        </p:nvGrpSpPr>
        <p:grpSpPr>
          <a:xfrm>
            <a:off x="3788148" y="1942251"/>
            <a:ext cx="1521911" cy="2696782"/>
            <a:chOff x="2609588" y="2044320"/>
            <a:chExt cx="1521911" cy="2696782"/>
          </a:xfrm>
        </p:grpSpPr>
        <p:sp>
          <p:nvSpPr>
            <p:cNvPr id="18" name="Arrow: Down 8">
              <a:extLst>
                <a:ext uri="{FF2B5EF4-FFF2-40B4-BE49-F238E27FC236}">
                  <a16:creationId xmlns:a16="http://schemas.microsoft.com/office/drawing/2014/main" id="{BC9C7725-3B10-694F-8F71-B8296D14B51B}"/>
                </a:ext>
              </a:extLst>
            </p:cNvPr>
            <p:cNvSpPr/>
            <p:nvPr/>
          </p:nvSpPr>
          <p:spPr>
            <a:xfrm flipV="1">
              <a:off x="2609588" y="2044320"/>
              <a:ext cx="1521911" cy="2696782"/>
            </a:xfrm>
            <a:prstGeom prst="downArrow">
              <a:avLst>
                <a:gd name="adj1" fmla="val 61272"/>
                <a:gd name="adj2" fmla="val 28757"/>
              </a:avLst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011CAB-44E3-C440-905F-4F9A3C4CD95A}"/>
                </a:ext>
              </a:extLst>
            </p:cNvPr>
            <p:cNvSpPr txBox="1"/>
            <p:nvPr/>
          </p:nvSpPr>
          <p:spPr>
            <a:xfrm>
              <a:off x="2856977" y="3027129"/>
              <a:ext cx="1027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Bottom up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C375D0-A01D-2742-8D35-1F1FC9DF6E07}"/>
              </a:ext>
            </a:extLst>
          </p:cNvPr>
          <p:cNvGrpSpPr/>
          <p:nvPr/>
        </p:nvGrpSpPr>
        <p:grpSpPr>
          <a:xfrm>
            <a:off x="7222233" y="1972241"/>
            <a:ext cx="1521911" cy="2696781"/>
            <a:chOff x="8705593" y="2039619"/>
            <a:chExt cx="1521911" cy="2696781"/>
          </a:xfrm>
        </p:grpSpPr>
        <p:sp>
          <p:nvSpPr>
            <p:cNvPr id="21" name="Arrow: Down 11">
              <a:extLst>
                <a:ext uri="{FF2B5EF4-FFF2-40B4-BE49-F238E27FC236}">
                  <a16:creationId xmlns:a16="http://schemas.microsoft.com/office/drawing/2014/main" id="{3495519C-3809-1041-B2B0-D093782079F0}"/>
                </a:ext>
              </a:extLst>
            </p:cNvPr>
            <p:cNvSpPr/>
            <p:nvPr/>
          </p:nvSpPr>
          <p:spPr>
            <a:xfrm>
              <a:off x="8705593" y="2039619"/>
              <a:ext cx="1521911" cy="2696781"/>
            </a:xfrm>
            <a:prstGeom prst="downArrow">
              <a:avLst>
                <a:gd name="adj1" fmla="val 61272"/>
                <a:gd name="adj2" fmla="val 28757"/>
              </a:avLst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127002-010E-6540-9E5D-95B8A11FDB88}"/>
                </a:ext>
              </a:extLst>
            </p:cNvPr>
            <p:cNvSpPr txBox="1"/>
            <p:nvPr/>
          </p:nvSpPr>
          <p:spPr>
            <a:xfrm>
              <a:off x="8952979" y="3027129"/>
              <a:ext cx="1027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Top down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D871BA5-3974-0242-B7E0-81862DC381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5929" y="2825156"/>
            <a:ext cx="984275" cy="983466"/>
          </a:xfrm>
          <a:prstGeom prst="rect">
            <a:avLst/>
          </a:prstGeom>
        </p:spPr>
      </p:pic>
      <p:sp>
        <p:nvSpPr>
          <p:cNvPr id="24" name="Rectangle: Rounded Corners 14">
            <a:extLst>
              <a:ext uri="{FF2B5EF4-FFF2-40B4-BE49-F238E27FC236}">
                <a16:creationId xmlns:a16="http://schemas.microsoft.com/office/drawing/2014/main" id="{3F4B143F-07E6-E046-99D0-D20E4EAC608F}"/>
              </a:ext>
            </a:extLst>
          </p:cNvPr>
          <p:cNvSpPr/>
          <p:nvPr/>
        </p:nvSpPr>
        <p:spPr>
          <a:xfrm>
            <a:off x="2923505" y="5534669"/>
            <a:ext cx="6606575" cy="37737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New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875C4B-5C98-B94D-A681-C8D045030F4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5928" y="4607480"/>
            <a:ext cx="984275" cy="9834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F82F70-FAB0-8A4A-A07D-40AB5B2B90B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5929" y="1044221"/>
            <a:ext cx="984274" cy="98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FC2AF-0C8E-6D46-B6B9-9DC55E5A887B}"/>
              </a:ext>
            </a:extLst>
          </p:cNvPr>
          <p:cNvSpPr txBox="1"/>
          <p:nvPr/>
        </p:nvSpPr>
        <p:spPr>
          <a:xfrm>
            <a:off x="1611512" y="180549"/>
            <a:ext cx="8969104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/>
              <a:t>From the first meeting to the project start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2DA0B6-9FDB-8043-82F2-8AD19D320C9B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17F6BCE-E335-1A45-822B-0BE33632B3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0003329"/>
              </p:ext>
            </p:extLst>
          </p:nvPr>
        </p:nvGraphicFramePr>
        <p:xfrm>
          <a:off x="1392140" y="1129405"/>
          <a:ext cx="9495316" cy="5456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306D5790-5A8C-C946-B7BA-2E20CD322A95}"/>
              </a:ext>
            </a:extLst>
          </p:cNvPr>
          <p:cNvGrpSpPr/>
          <p:nvPr/>
        </p:nvGrpSpPr>
        <p:grpSpPr>
          <a:xfrm>
            <a:off x="193688" y="1520782"/>
            <a:ext cx="1086895" cy="1086895"/>
            <a:chOff x="132305" y="3007836"/>
            <a:chExt cx="1086895" cy="10868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EAC764-3D44-4946-B97A-713169FC70CA}"/>
                </a:ext>
              </a:extLst>
            </p:cNvPr>
            <p:cNvSpPr/>
            <p:nvPr/>
          </p:nvSpPr>
          <p:spPr>
            <a:xfrm>
              <a:off x="132305" y="3007836"/>
              <a:ext cx="1086895" cy="108689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116541-5E23-FF4F-BD00-256C82BADD34}"/>
                </a:ext>
              </a:extLst>
            </p:cNvPr>
            <p:cNvSpPr txBox="1"/>
            <p:nvPr/>
          </p:nvSpPr>
          <p:spPr>
            <a:xfrm>
              <a:off x="132305" y="3175131"/>
              <a:ext cx="1086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First meeting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2F39AA-EDF5-9840-AEA0-D7CF580A98B7}"/>
              </a:ext>
            </a:extLst>
          </p:cNvPr>
          <p:cNvGrpSpPr/>
          <p:nvPr/>
        </p:nvGrpSpPr>
        <p:grpSpPr>
          <a:xfrm>
            <a:off x="10954329" y="2885552"/>
            <a:ext cx="1086895" cy="1086895"/>
            <a:chOff x="10972800" y="3007836"/>
            <a:chExt cx="1086895" cy="108689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A7D889A-19E1-2C42-8F40-FFD8F73AA162}"/>
                </a:ext>
              </a:extLst>
            </p:cNvPr>
            <p:cNvSpPr/>
            <p:nvPr/>
          </p:nvSpPr>
          <p:spPr>
            <a:xfrm>
              <a:off x="10972800" y="3007836"/>
              <a:ext cx="1086895" cy="108689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5D4CAB-34CF-D348-BE30-103DE8F7FA5B}"/>
                </a:ext>
              </a:extLst>
            </p:cNvPr>
            <p:cNvSpPr txBox="1"/>
            <p:nvPr/>
          </p:nvSpPr>
          <p:spPr>
            <a:xfrm>
              <a:off x="10972800" y="3201508"/>
              <a:ext cx="1086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Project 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69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heme/theme1.xml><?xml version="1.0" encoding="utf-8"?>
<a:theme xmlns:a="http://schemas.openxmlformats.org/drawingml/2006/main" name="Default Theme">
  <a:themeElements>
    <a:clrScheme name="Custom 2">
      <a:dk1>
        <a:srgbClr val="051D41"/>
      </a:dk1>
      <a:lt1>
        <a:sysClr val="window" lastClr="FFFFFF"/>
      </a:lt1>
      <a:dk2>
        <a:srgbClr val="051D41"/>
      </a:dk2>
      <a:lt2>
        <a:srgbClr val="FFFFFF"/>
      </a:lt2>
      <a:accent1>
        <a:srgbClr val="051D41"/>
      </a:accent1>
      <a:accent2>
        <a:srgbClr val="AC2131"/>
      </a:accent2>
      <a:accent3>
        <a:srgbClr val="9D9D9D"/>
      </a:accent3>
      <a:accent4>
        <a:srgbClr val="374A67"/>
      </a:accent4>
      <a:accent5>
        <a:srgbClr val="BD4D5A"/>
      </a:accent5>
      <a:accent6>
        <a:srgbClr val="B1B1B1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33040</TotalTime>
  <Words>398</Words>
  <Application>Microsoft Macintosh PowerPoint</Application>
  <PresentationFormat>Widescreen</PresentationFormat>
  <Paragraphs>98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Lato</vt:lpstr>
      <vt:lpstr>Lato Bold</vt:lpstr>
      <vt:lpstr>Lato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 util</dc:creator>
  <cp:lastModifiedBy>Silvia Quarteroni</cp:lastModifiedBy>
  <cp:revision>583</cp:revision>
  <cp:lastPrinted>2019-02-26T14:18:59Z</cp:lastPrinted>
  <dcterms:created xsi:type="dcterms:W3CDTF">2016-11-02T19:50:15Z</dcterms:created>
  <dcterms:modified xsi:type="dcterms:W3CDTF">2020-02-19T11:24:46Z</dcterms:modified>
</cp:coreProperties>
</file>